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8.xml" ContentType="application/vnd.openxmlformats-officedocument.presentationml.slide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charts/style2.xml" ContentType="application/vnd.ms-office.chartstyle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charts/colors2.xml" ContentType="application/vnd.ms-office.chartcolorstyle+xml"/>
  <Override PartName="/ppt/charts/style1.xml" ContentType="application/vnd.ms-office.chartstyle+xml"/>
  <Override PartName="/ppt/slides/slide1.xml" ContentType="application/vnd.openxmlformats-officedocument.presentationml.slid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chart2.xml" ContentType="application/vnd.openxmlformats-officedocument.drawingml.char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 showSpecialPlsOnTitleSld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118" d="100"/>
          <a:sy n="118" d="100"/>
        </p:scale>
        <p:origin x="-1434" y="54"/>
      </p:cViewPr>
      <p:guideLst>
        <p:guide pos="2160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presProps" Target="presProps.xml" /><Relationship Id="rId16" Type="http://schemas.openxmlformats.org/officeDocument/2006/relationships/tableStyles" Target="tableStyles.xml" /><Relationship Id="rId17" Type="http://schemas.openxmlformats.org/officeDocument/2006/relationships/viewProps" Target="viewProps.xml" /></Relationships>
</file>

<file path=ppt/charts/_rels/chart1.xml.rels><?xml version="1.0" encoding="UTF-8" standalone="yes"?><Relationships xmlns="http://schemas.openxmlformats.org/package/2006/relationships"><Relationship Id="rId1" Type="http://schemas.microsoft.com/office/2011/relationships/chartStyle" Target="style1.xml" /><Relationship Id="rId2" Type="http://schemas.microsoft.com/office/2011/relationships/chartColorStyle" Target="colors1.xml" /><Relationship Id="rId3" Type="http://schemas.openxmlformats.org/officeDocument/2006/relationships/package" Target="../embeddings/Microsoft_Excel_Worksheet1.xlsx" /></Relationships>
</file>

<file path=ppt/charts/_rels/chart2.xml.rels><?xml version="1.0" encoding="UTF-8" standalone="yes"?><Relationships xmlns="http://schemas.openxmlformats.org/package/2006/relationships"><Relationship Id="rId1" Type="http://schemas.microsoft.com/office/2011/relationships/chartStyle" Target="style2.xml" /><Relationship Id="rId2" Type="http://schemas.microsoft.com/office/2011/relationships/chartColorStyle" Target="colors2.xml" /><Relationship Id="rId3" Type="http://schemas.openxmlformats.org/officeDocument/2006/relationships/package" Target="../embeddings/Microsoft_Excel_Worksheet2.xlsx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en-US"/>
  <c:roundedCorners val="0"/>
  <mc:AlternateContent>
    <mc:Choice Requires="c14">
      <c14:style val="102"/>
    </mc:Choice>
    <mc:Fallback>
      <c:style val="2"/>
    </mc:Fallback>
  </mc:AlternateContent>
  <c:chart>
    <c:title>
      <c:layout/>
      <c:overlay val="0"/>
      <c:spPr bwMode="auto">
        <a:prstGeom prst="rect">
          <a:avLst/>
        </a:prstGeom>
        <a:noFill/>
        <a:ln>
          <a:noFill/>
        </a:ln>
      </c:spPr>
      <c:txPr>
        <a:bodyPr/>
        <a:p>
          <a:pPr>
            <a:defRPr sz="1400" b="0" spc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/>
        </a:p>
      </c:txPr>
    </c:title>
    <c:autoTitleDeleted val="0"/>
    <c:view3D>
      <c:rotX val="30"/>
      <c:rotY val="0"/>
      <c:depthPercent val="100"/>
      <c:rAngAx val="0"/>
    </c:view3D>
    <c:floor>
      <c:thickness val="0"/>
      <c:spPr bwMode="auto">
        <a:prstGeom prst="rect">
          <a:avLst/>
        </a:prstGeom>
        <a:noFill/>
        <a:ln>
          <a:noFill/>
        </a:ln>
      </c:spPr>
    </c:floor>
    <c:sideWall>
      <c:thickness val="0"/>
      <c:spPr bwMode="auto">
        <a:prstGeom prst="rect">
          <a:avLst/>
        </a:prstGeom>
        <a:noFill/>
        <a:ln>
          <a:noFill/>
        </a:ln>
      </c:spPr>
    </c:sideWall>
    <c:backWall>
      <c:thickness val="0"/>
      <c:spPr bwMode="auto">
        <a:prstGeom prst="rect">
          <a:avLst/>
        </a:prstGeom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0.279920"/>
          <c:y val="0.098200"/>
          <c:w val="0.445370"/>
          <c:h val="0.755020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 xml:space="preserve">Опасные технические устройства зданий и сооружений</c:v>
                </c:pt>
              </c:strCache>
            </c:strRef>
          </c:tx>
          <c:dPt>
            <c:idx val="0"/>
            <c:spPr bwMode="auto">
              <a:prstGeom prst="rect">
                <a:avLst/>
              </a:prstGeom>
              <a:solidFill>
                <a:schemeClr val="accent1"/>
              </a:solidFill>
              <a:ln w="12699">
                <a:solidFill>
                  <a:schemeClr val="tx1"/>
                </a:solidFill>
                <a:round/>
              </a:ln>
            </c:spPr>
          </c:dPt>
          <c:dPt>
            <c:idx val="1"/>
            <c:spPr bwMode="auto">
              <a:prstGeom prst="rect">
                <a:avLst/>
              </a:prstGeom>
              <a:solidFill>
                <a:schemeClr val="accent2"/>
              </a:solidFill>
              <a:ln w="12699">
                <a:solidFill>
                  <a:schemeClr val="tx1"/>
                </a:solidFill>
              </a:ln>
            </c:spPr>
          </c:dPt>
          <c:dPt>
            <c:idx val="2"/>
            <c:spPr bwMode="auto">
              <a:prstGeom prst="rect">
                <a:avLst/>
              </a:prstGeom>
              <a:solidFill>
                <a:schemeClr val="accent3"/>
              </a:solidFill>
              <a:ln w="12699">
                <a:solidFill>
                  <a:schemeClr val="tx1"/>
                </a:solidFill>
              </a:ln>
            </c:spPr>
          </c:dPt>
          <c:dPt>
            <c:idx val="3"/>
            <c:spPr bwMode="auto">
              <a:prstGeom prst="rect">
                <a:avLst/>
              </a:prstGeom>
              <a:solidFill>
                <a:schemeClr val="accent4"/>
              </a:solidFill>
              <a:ln w="12699">
                <a:solidFill>
                  <a:schemeClr val="tx1"/>
                </a:solidFill>
              </a:ln>
            </c:spPr>
          </c:dPt>
          <c:dPt>
            <c:idx val="4"/>
            <c:spPr bwMode="auto"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tx1"/>
                </a:solidFill>
                <a:prstDash val="solid"/>
                <a:round/>
              </a:ln>
            </c:spPr>
          </c:dPt>
          <c:dPt>
            <c:idx val="5"/>
            <c:spPr bwMode="auto">
              <a:prstGeom prst="rect">
                <a:avLst/>
              </a:prstGeom>
              <a:solidFill>
                <a:schemeClr val="accent6"/>
              </a:solidFill>
              <a:ln w="19050">
                <a:solidFill>
                  <a:schemeClr val="tx1"/>
                </a:solidFill>
                <a:prstDash val="solid"/>
                <a:round/>
              </a:ln>
            </c:spPr>
          </c:dPt>
          <c:dLbls>
            <c:dLbl>
              <c:idx val="0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1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2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3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4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5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Pos val="ctr"/>
            <c:showBubbleSize val="0"/>
            <c:showCatName val="0"/>
            <c:showLeaderLines val="1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 xml:space="preserve">Грузоподъемные краны</c:v>
                </c:pt>
                <c:pt idx="1">
                  <c:v xml:space="preserve">Подъемники (вышки)</c:v>
                </c:pt>
                <c:pt idx="2">
                  <c:v xml:space="preserve">Пассажирские подвесные канатные дороги</c:v>
                </c:pt>
                <c:pt idx="3">
                  <c:v xml:space="preserve">Пассажирские буксировочные канатные дороги</c:v>
                </c:pt>
                <c:pt idx="4">
                  <c:v xml:space="preserve">Эскалаторы (метро)</c:v>
                </c:pt>
                <c:pt idx="5">
                  <c:v xml:space="preserve">Грузопассажирские строительные подъемники 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16088</c:v>
                </c:pt>
                <c:pt idx="1">
                  <c:v>1973</c:v>
                </c:pt>
                <c:pt idx="2">
                  <c:v>323</c:v>
                </c:pt>
                <c:pt idx="3">
                  <c:v>391</c:v>
                </c:pt>
                <c:pt idx="4">
                  <c:v>332</c:v>
                </c:pt>
                <c:pt idx="5">
                  <c:v>1262</c:v>
                </c:pt>
              </c:numCache>
            </c:numRef>
          </c:val>
        </c:ser>
        <c:dLbls>
          <c:dLblPos val="ctr"/>
          <c:showBubbleSize val="0"/>
          <c:showCatName val="0"/>
          <c:showLeaderLines val="1"/>
          <c:showLegendKey val="0"/>
          <c:showPercent val="0"/>
          <c:showSerName val="0"/>
          <c:showVal val="0"/>
          <c:spPr bwMode="auto">
            <a:prstGeom prst="rect">
              <a:avLst/>
            </a:prstGeom>
            <a:noFill/>
            <a:ln>
              <a:noFill/>
            </a:ln>
          </c:spPr>
          <c:txPr>
            <a:bodyPr/>
            <a:p>
              <a:pPr>
                <a:defRPr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/>
            </a:p>
          </c:txPr>
        </c:dLbls>
      </c:pie3DChart>
      <c:spPr bwMode="auto">
        <a:prstGeom prst="rect">
          <a:avLst/>
        </a:prstGeom>
        <a:noFill/>
        <a:ln>
          <a:noFill/>
        </a:ln>
      </c:spPr>
    </c:plotArea>
    <c:legend>
      <c:legendPos val="b"/>
      <c:layout/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 bwMode="auto">
    <a:xfrm>
      <a:off x="4206957" y="2681357"/>
      <a:ext cx="4160679" cy="3099286"/>
    </a:xfrm>
    <a:prstGeom prst="rect">
      <a:avLst/>
    </a:prstGeom>
    <a:solidFill>
      <a:schemeClr val="accent3">
        <a:lumMod val="40000"/>
        <a:lumOff val="60000"/>
      </a:schemeClr>
    </a:solidFill>
    <a:ln w="28575" cap="flat" cmpd="sng" algn="ctr">
      <a:solidFill>
        <a:schemeClr val="tx1"/>
      </a:solidFill>
      <a:prstDash val="solid"/>
      <a:round/>
    </a:ln>
  </c:spPr>
  <c:txPr>
    <a:bodyPr/>
    <a:p>
      <a:pPr>
        <a:defRPr sz="900">
          <a:solidFill>
            <a:schemeClr val="tx1"/>
          </a:solidFill>
          <a:latin typeface="+mn-lt"/>
          <a:ea typeface="+mn-ea"/>
          <a:cs typeface="+mn-cs"/>
        </a:defRPr>
      </a:pPr>
      <a:endParaRPr/>
    </a:p>
  </c:txPr>
  <c:externalData r:id="rId3">
    <c:autoUpdate val="0"/>
  </c:externalData>
  <c:printSettings>
    <c:headerFooter/>
    <c:pageMargins l="0.69999999999999996" r="0.69999999999999996" t="0.75" b="0.75" header="0.29999999999999999" footer="0.29999999999999999"/>
    <c:pageSetup/>
  </c:printSettings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en-US"/>
  <c:roundedCorners val="0"/>
  <mc:AlternateContent>
    <mc:Choice Requires="c14">
      <c14:style val="102"/>
    </mc:Choice>
    <mc:Fallback>
      <c:style val="2"/>
    </mc:Fallback>
  </mc:AlternateContent>
  <c:chart>
    <c:title>
      <c:layout/>
      <c:overlay val="0"/>
      <c:spPr bwMode="auto">
        <a:prstGeom prst="rect">
          <a:avLst/>
        </a:prstGeom>
        <a:noFill/>
        <a:ln>
          <a:noFill/>
        </a:ln>
      </c:spPr>
      <c:txPr>
        <a:bodyPr/>
        <a:p>
          <a:pPr>
            <a:defRPr sz="1400" b="0" spc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/>
        </a:p>
      </c:txPr>
    </c:title>
    <c:autoTitleDeleted val="0"/>
    <c:view3D>
      <c:rotX val="30"/>
      <c:rotY val="0"/>
      <c:depthPercent val="100"/>
      <c:rAngAx val="0"/>
    </c:view3D>
    <c:floor>
      <c:thickness val="0"/>
      <c:spPr bwMode="auto">
        <a:prstGeom prst="rect">
          <a:avLst/>
        </a:prstGeom>
        <a:noFill/>
        <a:ln>
          <a:noFill/>
        </a:ln>
      </c:spPr>
    </c:floor>
    <c:sideWall>
      <c:thickness val="0"/>
      <c:spPr bwMode="auto">
        <a:prstGeom prst="rect">
          <a:avLst/>
        </a:prstGeom>
        <a:noFill/>
        <a:ln>
          <a:noFill/>
        </a:ln>
      </c:spPr>
    </c:sideWall>
    <c:backWall>
      <c:thickness val="0"/>
      <c:spPr bwMode="auto">
        <a:prstGeom prst="rect">
          <a:avLst/>
        </a:prstGeom>
        <a:noFill/>
        <a:ln>
          <a:noFill/>
          <a:round/>
        </a:ln>
      </c:spPr>
    </c:backWall>
    <c:plotArea>
      <c:layout>
        <c:manualLayout>
          <c:layoutTarget val="inner"/>
          <c:xMode val="edge"/>
          <c:yMode val="edge"/>
          <c:x val="0.279920"/>
          <c:y val="0.098200"/>
          <c:w val="0.445370"/>
          <c:h val="0.755020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 xml:space="preserve">Опасные технические устройства зданий и сооружений</c:v>
                </c:pt>
              </c:strCache>
            </c:strRef>
          </c:tx>
          <c:spPr bwMode="auto">
            <a:prstGeom prst="rect">
              <a:avLst/>
            </a:prstGeom>
            <a:ln w="12699">
              <a:solidFill>
                <a:schemeClr val="tx1"/>
              </a:solidFill>
            </a:ln>
          </c:spPr>
          <c:dPt>
            <c:idx val="0"/>
            <c:spPr bwMode="auto">
              <a:prstGeom prst="rect">
                <a:avLst/>
              </a:prstGeom>
              <a:solidFill>
                <a:schemeClr val="accent1"/>
              </a:solidFill>
              <a:ln w="12699">
                <a:solidFill>
                  <a:schemeClr val="tx1"/>
                </a:solidFill>
                <a:round/>
              </a:ln>
            </c:spPr>
          </c:dPt>
          <c:dPt>
            <c:idx val="1"/>
            <c:spPr bwMode="auto">
              <a:prstGeom prst="rect">
                <a:avLst/>
              </a:prstGeom>
              <a:solidFill>
                <a:schemeClr val="accent2"/>
              </a:solidFill>
              <a:ln w="12699">
                <a:solidFill>
                  <a:schemeClr val="tx1"/>
                </a:solidFill>
              </a:ln>
            </c:spPr>
          </c:dPt>
          <c:dPt>
            <c:idx val="2"/>
            <c:spPr bwMode="auto">
              <a:prstGeom prst="rect">
                <a:avLst/>
              </a:prstGeom>
              <a:solidFill>
                <a:schemeClr val="accent3"/>
              </a:solidFill>
              <a:ln w="12699">
                <a:solidFill>
                  <a:schemeClr val="tx1"/>
                </a:solidFill>
              </a:ln>
            </c:spPr>
          </c:dPt>
          <c:dPt>
            <c:idx val="3"/>
            <c:spPr bwMode="auto">
              <a:prstGeom prst="rect">
                <a:avLst/>
              </a:prstGeom>
              <a:solidFill>
                <a:schemeClr val="accent4"/>
              </a:solidFill>
              <a:ln w="12699">
                <a:solidFill>
                  <a:schemeClr val="tx1"/>
                </a:solidFill>
              </a:ln>
            </c:spPr>
          </c:dPt>
          <c:dLbls>
            <c:dLbl>
              <c:idx val="0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1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2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3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Pos val="ctr"/>
            <c:showBubbleSize val="0"/>
            <c:showCatName val="0"/>
            <c:showLeaderLines val="1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Sheet1!$A$2:$A$5</c:f>
              <c:strCache>
                <c:ptCount val="4"/>
                <c:pt idx="0">
                  <c:v>Лифты</c:v>
                </c:pt>
                <c:pt idx="1">
                  <c:v xml:space="preserve">Платформы подъемные для инвалидов</c:v>
                </c:pt>
                <c:pt idx="2">
                  <c:v xml:space="preserve">Эскалаторы (вне метрополитенов)</c:v>
                </c:pt>
                <c:pt idx="3">
                  <c:v xml:space="preserve">Пассажирские конвейеры (движущиеся пешеходные дорожки)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46</c:v>
                </c:pt>
                <c:pt idx="1">
                  <c:v>38</c:v>
                </c:pt>
                <c:pt idx="2">
                  <c:v>24</c:v>
                </c:pt>
                <c:pt idx="3">
                  <c:v>29</c:v>
                </c:pt>
              </c:numCache>
            </c:numRef>
          </c:val>
        </c:ser>
        <c:dLbls>
          <c:dLblPos val="ctr"/>
          <c:showBubbleSize val="0"/>
          <c:showCatName val="0"/>
          <c:showLeaderLines val="1"/>
          <c:showLegendKey val="0"/>
          <c:showPercent val="0"/>
          <c:showSerName val="0"/>
          <c:showVal val="0"/>
          <c:spPr bwMode="auto">
            <a:prstGeom prst="rect">
              <a:avLst/>
            </a:prstGeom>
            <a:noFill/>
            <a:ln>
              <a:noFill/>
              <a:round/>
            </a:ln>
          </c:spPr>
          <c:txPr>
            <a:bodyPr/>
            <a:p>
              <a:pPr>
                <a:defRPr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/>
            </a:p>
          </c:txPr>
        </c:dLbls>
      </c:pie3DChart>
      <c:spPr bwMode="auto">
        <a:prstGeom prst="rect">
          <a:avLst/>
        </a:prstGeom>
        <a:noFill/>
        <a:ln>
          <a:noFill/>
          <a:round/>
        </a:ln>
      </c:spPr>
    </c:plotArea>
    <c:legend>
      <c:legendPos val="b"/>
      <c:layout/>
      <c:overlay val="0"/>
      <c:spPr bwMode="auto">
        <a:prstGeom prst="rect">
          <a:avLst/>
        </a:prstGeom>
        <a:noFill/>
        <a:ln>
          <a:noFill/>
          <a:round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 bwMode="auto">
    <a:xfrm>
      <a:off x="4206958" y="2801937"/>
      <a:ext cx="4160682" cy="2680800"/>
    </a:xfrm>
    <a:prstGeom prst="rect">
      <a:avLst/>
    </a:prstGeom>
    <a:solidFill>
      <a:schemeClr val="accent3">
        <a:lumMod val="40000"/>
        <a:lumOff val="60000"/>
      </a:schemeClr>
    </a:solidFill>
    <a:ln w="28575" cap="flat" cmpd="sng" algn="ctr">
      <a:solidFill>
        <a:schemeClr val="tx1"/>
      </a:solidFill>
      <a:prstDash val="solid"/>
      <a:round/>
    </a:ln>
  </c:spPr>
  <c:txPr>
    <a:bodyPr/>
    <a:p>
      <a:pPr>
        <a:defRPr sz="900">
          <a:solidFill>
            <a:schemeClr val="tx1"/>
          </a:solidFill>
          <a:latin typeface="+mn-lt"/>
          <a:ea typeface="+mn-ea"/>
          <a:cs typeface="+mn-cs"/>
        </a:defRPr>
      </a:pPr>
      <a:endParaRPr/>
    </a:p>
  </c:txPr>
  <c:externalData r:id="rId3">
    <c:autoUpdate val="0"/>
  </c:externalData>
  <c:printSettings>
    <c:headerFooter/>
    <c:pageMargins l="0.69999999999999996" r="0.69999999999999996" t="0.75" b="0.75" header="0.29999999999999999" footer="0.29999999999999999"/>
    <c:pageSetup/>
  </c:printSettings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Point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Wirefram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  <cs:dataPointMarkerLayout symbol="circle" size="5"/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Point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Wirefram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  <a:round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  <cs:dataPointMarkerLayout symbol="circle" size="5"/>
</cs:chartStyle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4283968" y="2348880"/>
            <a:ext cx="5184576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4283968" y="4797152"/>
            <a:ext cx="4860032" cy="8640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76484A-A099-4C95-A107-D29D661A2485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231E84-C2BF-4AB5-B037-C78EAFCAA198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F89F713-BCB0-44AE-834E-B50A6BE97ACF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A681E6C-9393-48DF-A001-3CC2E918E909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F22E434-092F-4ABE-A03C-015BB256922A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  <p:hf dt="0" ftr="0" hdr="0" sldNum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F22E434-092F-4ABE-A03C-015BB256922A}" type="datetime1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  <p:hf dt="0" ftr="0" hdr="0" sldNum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D0D6BDB-FFAE-45CA-8660-93BD7ED03574}" type="datetime1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FA91EB4-59F1-49F0-8162-FE753BB79E3F}" type="datetime1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55E4CF8-2F37-40D3-9C97-1A0C230A153E}" type="datetime1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452696D-8436-49C0-B281-E183699C0D2C}" type="datetime1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49A63BF-E5BA-4A67-87A5-EFA31919762D}" type="datetime1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1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825352" y="413792"/>
            <a:ext cx="72111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99938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22E434-092F-4ABE-A03C-015BB256922A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1"/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png"/><Relationship Id="rId4" Type="http://schemas.openxmlformats.org/officeDocument/2006/relationships/chart" Target="../charts/chart1.xml" 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png"/><Relationship Id="rId4" Type="http://schemas.openxmlformats.org/officeDocument/2006/relationships/chart" Target="../charts/chart2.xml" 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 flipH="0" flipV="0">
            <a:off x="5509437" y="2825500"/>
            <a:ext cx="3624228" cy="2619722"/>
          </a:xfrm>
        </p:spPr>
        <p:txBody>
          <a:bodyPr>
            <a:noAutofit/>
          </a:bodyPr>
          <a:lstStyle/>
          <a:p>
            <a:pPr>
              <a:defRPr/>
            </a:pPr>
            <a:r>
              <a:rPr sz="1800" b="1" i="0" u="none">
                <a:solidFill>
                  <a:srgbClr val="000000"/>
                </a:solidFill>
                <a:latin typeface="Trebuchet MS"/>
                <a:ea typeface="Trebuchet MS"/>
                <a:cs typeface="Trebuchet MS"/>
              </a:rPr>
              <a:t>Случаи аварийности и травматизма, допущенные при эксплуатации грузоподъемных механизмов в 2024 году и истекшем периоде 2025года.</a:t>
            </a:r>
            <a:endParaRPr lang="ru-RU" sz="300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115616" y="5517232"/>
            <a:ext cx="7840960" cy="1008112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000" b="1" i="1">
                <a:solidFill>
                  <a:srgbClr val="FFC000"/>
                </a:solidFill>
              </a:rPr>
              <a:t>Табак </a:t>
            </a:r>
            <a:r>
              <a:rPr lang="ru-RU" sz="2000" b="1" i="1">
                <a:solidFill>
                  <a:srgbClr val="FFC000"/>
                </a:solidFill>
              </a:rPr>
              <a:t>Е</a:t>
            </a:r>
            <a:r>
              <a:rPr lang="ru-RU" sz="2000" b="1" i="1">
                <a:solidFill>
                  <a:srgbClr val="FFC000"/>
                </a:solidFill>
              </a:rPr>
              <a:t>вгений Яковлевич</a:t>
            </a:r>
            <a:endParaRPr/>
          </a:p>
          <a:p>
            <a:pPr algn="r">
              <a:defRPr/>
            </a:pPr>
            <a:r>
              <a:rPr lang="ru-RU" sz="2000" b="1" i="1">
                <a:solidFill>
                  <a:schemeClr val="bg1"/>
                </a:solidFill>
              </a:rPr>
              <a:t>Начальник межрегионального отдела по надзору за подъемными сооружениями Сибирского управления Ростехнадзора</a:t>
            </a:r>
            <a:endParaRPr lang="ru-RU" sz="2000" b="1" i="1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984144" y="2996952"/>
            <a:ext cx="2027314" cy="216024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139953" y="116633"/>
            <a:ext cx="4896544" cy="2528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251520" y="67804"/>
            <a:ext cx="2846666" cy="1594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 bwMode="auto">
          <a:xfrm>
            <a:off x="0" y="6647916"/>
            <a:ext cx="9144000" cy="93452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0" y="6741368"/>
            <a:ext cx="9144000" cy="93452"/>
          </a:xfrm>
          <a:prstGeom prst="rect">
            <a:avLst/>
          </a:prstGeom>
          <a:solidFill>
            <a:schemeClr val="accent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251520" y="1685442"/>
            <a:ext cx="1152128" cy="960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push dir="r"/>
      </p:transition>
    </mc:Choice>
    <mc:Fallback>
      <p:transition spd="med" advClick="1">
        <p:push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  <a:alphaModFix amt="52000"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97953410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457200" y="3110630"/>
            <a:ext cx="8229600" cy="2270993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0" indent="0" algn="just">
              <a:buFont typeface="Arial"/>
              <a:buNone/>
              <a:defRPr/>
            </a:pP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Индикатор риска - это соответствие или отклонение от параметров объекта контроля, которые сами по себе не являются нарушением обязательных требований, но с высокой степенью вероятности свидетельствуют об их наличии, или риска причинения вреда охраняемым законом ценностям.</a:t>
            </a:r>
            <a:endParaRPr sz="4800"/>
          </a:p>
          <a:p>
            <a:pPr marL="0" indent="0" algn="just">
              <a:buFont typeface="Arial"/>
              <a:buNone/>
              <a:defRPr/>
            </a:pP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Выявление индикаторов риска нарушения обязательных требований является основанием для организации Ростехнадзором внеплановых проверок в отношении владельцев лифтов.</a:t>
            </a:r>
            <a:endParaRPr sz="4800"/>
          </a:p>
        </p:txBody>
      </p:sp>
      <p:sp>
        <p:nvSpPr>
          <p:cNvPr id="5659312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7B68AF9-E4D6-9D11-B51B-4BBAE2AD7DC5}" type="slidenum">
              <a:rPr lang="ru-RU"/>
              <a:t/>
            </a:fld>
            <a:endParaRPr lang="ru-RU"/>
          </a:p>
        </p:txBody>
      </p:sp>
      <p:pic>
        <p:nvPicPr>
          <p:cNvPr id="62663228" name="Рисунок 2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00942" y="488700"/>
            <a:ext cx="1066799" cy="1136746"/>
          </a:xfrm>
          <a:prstGeom prst="rect">
            <a:avLst/>
          </a:prstGeom>
        </p:spPr>
      </p:pic>
      <p:sp>
        <p:nvSpPr>
          <p:cNvPr id="465547065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2778936" y="413790"/>
            <a:ext cx="6257557" cy="1143000"/>
          </a:xfrm>
        </p:spPr>
        <p:txBody>
          <a:bodyPr/>
          <a:lstStyle/>
          <a:p>
            <a:pPr>
              <a:defRPr/>
            </a:pPr>
            <a:r>
              <a:rPr sz="22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Индикаторы риска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push dir="r"/>
      </p:transition>
    </mc:Choice>
    <mc:Fallback>
      <p:transition spd="slow" advClick="1">
        <p:push dir="r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  <a:alphaModFix amt="52000"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40445875" name="Объект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85000" lnSpcReduction="3000"/>
          </a:bodyPr>
          <a:lstStyle/>
          <a:p>
            <a:pPr marL="0" indent="0" algn="just">
              <a:lnSpc>
                <a:spcPct val="150000"/>
              </a:lnSpc>
              <a:buFont typeface="Arial"/>
              <a:buNone/>
              <a:defRPr/>
            </a:pPr>
            <a:r>
              <a:rPr sz="1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2025 году перечень индикаторов риска дополнен еще двумя индикаторами:</a:t>
            </a:r>
            <a:endParaRPr sz="4800" b="1"/>
          </a:p>
          <a:p>
            <a:pPr marL="0" indent="0" algn="just">
              <a:lnSpc>
                <a:spcPct val="150000"/>
              </a:lnSpc>
              <a:buFont typeface="Arial"/>
              <a:buNone/>
              <a:defRPr/>
            </a:pP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поступление в Федеральную службу по экологическому, технологическому и атомному надзору и (или) ее территориальные органы трех и более обращений граждан, содержащих сведения об увеличенной нагрузке на лифт в связи с выводом из эксплуатации иных лифтов, размещенных в одном подъезде многоквартирного дома, в течение 6 месяцев подряд со дня поступления первого из таких обращений;</a:t>
            </a:r>
            <a:endParaRPr sz="4800"/>
          </a:p>
          <a:p>
            <a:pPr marL="0" indent="0" algn="just">
              <a:lnSpc>
                <a:spcPct val="150000"/>
              </a:lnSpc>
              <a:buFont typeface="Arial"/>
              <a:buNone/>
              <a:defRPr/>
            </a:pP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поступление в Федеральную службу по экологическому, технологическому и атомному надзору и (или) ее территориальные органы двух и более обращений граждан, организаций, органов государственной власти, органов местного самоуправления, содержащих сведения об эксплуатации лифта при указании одного из следующих фактов: подтеки масла в кабине, нарушение ритма и (или) равномерности движения кабины (в том числе рывки, резкое ускорение), непреднамеренные удары при движении кабины, горизонтальное покачивание кабины, в течение месяца со дня поступления первого из таких обращений.</a:t>
            </a:r>
            <a:endParaRPr sz="4800"/>
          </a:p>
        </p:txBody>
      </p:sp>
      <p:sp>
        <p:nvSpPr>
          <p:cNvPr id="1802895340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18E5B3C-A47E-515C-59D7-0688C522A617}" type="slidenum">
              <a:rPr lang="ru-RU"/>
              <a:t/>
            </a:fld>
            <a:endParaRPr lang="ru-RU"/>
          </a:p>
        </p:txBody>
      </p:sp>
      <p:pic>
        <p:nvPicPr>
          <p:cNvPr id="1866516198" name="Рисунок 2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00942" y="488700"/>
            <a:ext cx="1066799" cy="1136746"/>
          </a:xfrm>
          <a:prstGeom prst="rect">
            <a:avLst/>
          </a:prstGeom>
        </p:spPr>
      </p:pic>
      <p:sp>
        <p:nvSpPr>
          <p:cNvPr id="1721184449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2778936" y="413790"/>
            <a:ext cx="6257557" cy="1143000"/>
          </a:xfrm>
        </p:spPr>
        <p:txBody>
          <a:bodyPr/>
          <a:lstStyle/>
          <a:p>
            <a:pPr>
              <a:defRPr/>
            </a:pPr>
            <a:r>
              <a:rPr sz="22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Индикаторы риска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push dir="r"/>
      </p:transition>
    </mc:Choice>
    <mc:Fallback>
      <p:transition spd="slow" advClick="1">
        <p:push dir="r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  <a:alphaModFix amt="52000"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9237546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3004324" y="3737693"/>
            <a:ext cx="4615674" cy="659681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0" indent="0">
              <a:buFont typeface="Arial"/>
              <a:buNone/>
              <a:defRPr/>
            </a:pPr>
            <a:r>
              <a:rPr sz="2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Спасибо за внимание!</a:t>
            </a:r>
            <a:endParaRPr sz="9000" b="1"/>
          </a:p>
        </p:txBody>
      </p:sp>
      <p:sp>
        <p:nvSpPr>
          <p:cNvPr id="2138385017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8340457-4D03-62CA-6079-EA4B978F85E7}" type="slidenum">
              <a:rPr lang="ru-RU"/>
              <a:t/>
            </a:fld>
            <a:endParaRPr lang="ru-RU"/>
          </a:p>
        </p:txBody>
      </p:sp>
      <p:pic>
        <p:nvPicPr>
          <p:cNvPr id="1418610402" name="Рисунок 2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00942" y="488700"/>
            <a:ext cx="1066799" cy="11367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push dir="r"/>
      </p:transition>
    </mc:Choice>
    <mc:Fallback>
      <p:transition spd="slow" advClick="1">
        <p:push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  <a:alphaModFix amt="52000"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 sz="1800" b="1" i="1">
                <a:solidFill>
                  <a:schemeClr val="tx1"/>
                </a:solidFill>
              </a:rPr>
              <a:t/>
            </a:fld>
            <a:endParaRPr lang="ru-RU" sz="1800" b="1" i="1">
              <a:solidFill>
                <a:schemeClr val="tx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00943" y="488701"/>
            <a:ext cx="1066800" cy="1136747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 bwMode="auto">
          <a:xfrm>
            <a:off x="0" y="6647916"/>
            <a:ext cx="9144000" cy="93452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0" y="6741368"/>
            <a:ext cx="9144000" cy="93452"/>
          </a:xfrm>
          <a:prstGeom prst="rect">
            <a:avLst/>
          </a:prstGeom>
          <a:solidFill>
            <a:schemeClr val="accent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 flipH="0" flipV="0">
            <a:off x="325122" y="3173549"/>
            <a:ext cx="8604984" cy="762359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sz="22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Добрый день, уважаемый Андрей Александрович! </a:t>
            </a:r>
            <a:endParaRPr sz="2600" b="1"/>
          </a:p>
          <a:p>
            <a:pPr algn="ctr">
              <a:defRPr/>
            </a:pPr>
            <a:r>
              <a:rPr sz="22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Добрый день, уважаемые участники публичных обсуждений!</a:t>
            </a:r>
            <a:endParaRPr sz="26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push dir="r"/>
      </p:transition>
    </mc:Choice>
    <mc:Fallback>
      <p:transition spd="med" advClick="1">
        <p:push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  <a:alphaModFix amt="52000"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56157020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2267742" y="413791"/>
            <a:ext cx="7055555" cy="114300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>
              <a:defRPr/>
            </a:pPr>
            <a:r>
              <a:rPr lang="ru-RU" sz="2200" b="1">
                <a:latin typeface="Times New Roman"/>
                <a:ea typeface="Times New Roman"/>
                <a:cs typeface="Times New Roman"/>
              </a:rPr>
              <a:t>Количество технических </a:t>
            </a:r>
            <a:br>
              <a:rPr lang="ru-RU" sz="2200" b="1">
                <a:latin typeface="Times New Roman"/>
                <a:ea typeface="Times New Roman"/>
                <a:cs typeface="Times New Roman"/>
              </a:rPr>
            </a:br>
            <a:r>
              <a:rPr lang="ru-RU" sz="2200" b="1">
                <a:latin typeface="Times New Roman"/>
                <a:ea typeface="Times New Roman"/>
                <a:cs typeface="Times New Roman"/>
              </a:rPr>
              <a:t>устройств на поднадзорных ОПО</a:t>
            </a:r>
            <a:endParaRPr sz="2600" b="1">
              <a:latin typeface="Times New Roman"/>
              <a:cs typeface="Times New Roman"/>
            </a:endParaRPr>
          </a:p>
        </p:txBody>
      </p:sp>
      <p:sp>
        <p:nvSpPr>
          <p:cNvPr id="1366389341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F0A3ECF-EE1A-C35C-7A57-56F8B47417D7}" type="slidenum">
              <a:rPr lang="ru-RU"/>
              <a:t/>
            </a:fld>
            <a:endParaRPr lang="ru-RU"/>
          </a:p>
        </p:txBody>
      </p:sp>
      <p:graphicFrame>
        <p:nvGraphicFramePr>
          <p:cNvPr id="474006409" name=""/>
          <p:cNvGraphicFramePr>
            <a:graphicFrameLocks xmlns:a="http://schemas.openxmlformats.org/drawingml/2006/main"/>
          </p:cNvGraphicFramePr>
          <p:nvPr/>
        </p:nvGraphicFramePr>
        <p:xfrm>
          <a:off x="306534" y="2681357"/>
          <a:ext cx="3032124" cy="3016234"/>
        </p:xfrm>
        <a:graphic>
          <a:graphicData uri="http://schemas.openxmlformats.org/drawingml/2006/table">
            <a:tbl>
              <a:tblPr firstRow="1" firstCol="1" lastRow="0" lastCol="0" bandRow="1" bandCol="0"/>
              <a:tblGrid>
                <a:gridCol w="2453826"/>
                <a:gridCol w="775813"/>
              </a:tblGrid>
              <a:tr h="552700"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100" b="1" i="0" u="none" strike="noStrike" cap="none" spc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100" b="1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Подъемные сооружения</a:t>
                      </a:r>
                      <a:endParaRPr lang="ru-RU" sz="1100" b="1" i="0" u="none" strike="noStrike" cap="none" spc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100" b="1" i="0" u="none" strike="noStrike" cap="none" spc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100" b="1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Всего, ед.</a:t>
                      </a:r>
                      <a:endParaRPr lang="ru-RU" sz="1100" b="1" i="0" u="none" strike="noStrike" cap="none" spc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3183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0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Грузоподъемные краны</a:t>
                      </a:r>
                      <a:endParaRPr sz="1000" b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0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16088</a:t>
                      </a:r>
                      <a:endParaRPr sz="1000" b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3183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0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Подъемники (вышки)</a:t>
                      </a:r>
                      <a:endParaRPr sz="1000" b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0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1973</a:t>
                      </a:r>
                      <a:endParaRPr sz="1000" b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4597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0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Пассажирские подвесные канатные дороги</a:t>
                      </a:r>
                      <a:endParaRPr sz="1000" b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0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sz="1000" b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59055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0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Пассажирские буксировочные канатные дороги</a:t>
                      </a:r>
                      <a:endParaRPr sz="1000" b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0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91</a:t>
                      </a:r>
                      <a:endParaRPr sz="1000" b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3183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0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Эскалаторы (метро)</a:t>
                      </a:r>
                      <a:endParaRPr sz="1000" b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0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sz="1000" b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59055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0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Грузопассажирские строительные подъемники </a:t>
                      </a:r>
                      <a:endParaRPr sz="1000" b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0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1262</a:t>
                      </a:r>
                      <a:endParaRPr sz="1000" b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3183">
                <a:tc>
                  <a:txBody>
                    <a:bodyPr/>
                    <a:p>
                      <a:pPr algn="ctr">
                        <a:defRPr/>
                      </a:pPr>
                      <a:endParaRPr sz="1000" b="1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defRPr/>
                      </a:pPr>
                      <a:endParaRPr sz="1000" b="1" i="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defRPr/>
                      </a:pPr>
                      <a:r>
                        <a:rPr sz="1000" b="1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 ПС на ОПО</a:t>
                      </a:r>
                      <a:endParaRPr sz="1000" b="1" i="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sz="1000" b="1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defRPr/>
                      </a:pPr>
                      <a:endParaRPr sz="1000" b="1" i="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defRPr/>
                      </a:pPr>
                      <a:r>
                        <a:rPr sz="1000" b="1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19469</a:t>
                      </a:r>
                      <a:endParaRPr sz="1000" b="1" i="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55541295" name="Рисунок 2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00942" y="488700"/>
            <a:ext cx="1066799" cy="1136746"/>
          </a:xfrm>
          <a:prstGeom prst="rect">
            <a:avLst/>
          </a:prstGeom>
        </p:spPr>
      </p:pic>
      <p:graphicFrame>
        <p:nvGraphicFramePr>
          <p:cNvPr id="1863001825" name=""/>
          <p:cNvGraphicFramePr>
            <a:graphicFrameLocks xmlns:a="http://schemas.openxmlformats.org/drawingml/2006/main"/>
          </p:cNvGraphicFramePr>
          <p:nvPr/>
        </p:nvGraphicFramePr>
        <p:xfrm>
          <a:off x="4206957" y="2681357"/>
          <a:ext cx="4160679" cy="3099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push dir="r"/>
      </p:transition>
    </mc:Choice>
    <mc:Fallback>
      <p:transition spd="slow" advClick="1">
        <p:push dir="r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  <a:alphaModFix amt="52000"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7982617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2507976" y="433138"/>
            <a:ext cx="6734448" cy="114300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>
              <a:defRPr/>
            </a:pPr>
            <a:r>
              <a:rPr sz="2200" b="1">
                <a:latin typeface="Times New Roman"/>
                <a:ea typeface="Times New Roman"/>
                <a:cs typeface="Times New Roman"/>
              </a:rPr>
              <a:t>Количество</a:t>
            </a:r>
            <a:r>
              <a:rPr sz="22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поднадзорных опасных </a:t>
            </a:r>
            <a:r>
              <a:rPr sz="22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технических </a:t>
            </a:r>
            <a:r>
              <a:rPr sz="22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устройств зданий и сооружений</a:t>
            </a:r>
            <a:endParaRPr sz="9000" b="0"/>
          </a:p>
        </p:txBody>
      </p:sp>
      <p:sp>
        <p:nvSpPr>
          <p:cNvPr id="1066591889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619415A-6E94-426D-1FE8-EE3091F9FE7A}" type="slidenum">
              <a:rPr lang="ru-RU"/>
              <a:t/>
            </a:fld>
            <a:endParaRPr lang="ru-RU"/>
          </a:p>
        </p:txBody>
      </p:sp>
      <p:sp>
        <p:nvSpPr>
          <p:cNvPr id="160707494" name=""/>
          <p:cNvSpPr/>
          <p:nvPr/>
        </p:nvSpPr>
        <p:spPr bwMode="auto">
          <a:xfrm>
            <a:off x="6032059" y="5754202"/>
            <a:ext cx="255240" cy="36611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/>
          </a:p>
        </p:txBody>
      </p:sp>
      <p:graphicFrame>
        <p:nvGraphicFramePr>
          <p:cNvPr id="1236324803" name=""/>
          <p:cNvGraphicFramePr>
            <a:graphicFrameLocks xmlns:a="http://schemas.openxmlformats.org/drawingml/2006/main"/>
          </p:cNvGraphicFramePr>
          <p:nvPr/>
        </p:nvGraphicFramePr>
        <p:xfrm>
          <a:off x="297677" y="2698942"/>
          <a:ext cx="3203571" cy="3342534"/>
        </p:xfrm>
        <a:graphic>
          <a:graphicData uri="http://schemas.openxmlformats.org/drawingml/2006/table">
            <a:tbl>
              <a:tblPr firstRow="1" firstCol="1" lastRow="0" lastCol="0" bandRow="1" bandCol="0"/>
              <a:tblGrid>
                <a:gridCol w="2521443"/>
                <a:gridCol w="669428"/>
              </a:tblGrid>
              <a:tr h="462291"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sz="1100" b="1" i="0" u="none" strike="noStrike" cap="none" spc="0">
                        <a:solidFill/>
                        <a:latin typeface="Times New Roman"/>
                        <a:cs typeface="Times New Roman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100" b="1" i="0" u="none" strike="noStrike" cap="none" spc="0">
                          <a:solidFill/>
                          <a:latin typeface="Times New Roman"/>
                          <a:ea typeface="Times New Roman"/>
                          <a:cs typeface="Times New Roman"/>
                        </a:rPr>
                        <a:t>Опасные технические устройства зданий и сооружений</a:t>
                      </a:r>
                      <a:endParaRPr sz="1100" b="1" i="0" u="none" strike="noStrike" cap="none" spc="0">
                        <a:solidFill/>
                        <a:latin typeface="Times New Roman"/>
                        <a:cs typeface="Times New Roman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100" b="1" i="0" u="none" strike="noStrike" cap="none" spc="0">
                          <a:solidFill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sz="1100" b="1" i="0" u="none" strike="noStrike" cap="none" spc="0">
                        <a:solidFill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699" algn="ctr">
                      <a:solidFill>
                        <a:srgbClr val="000000"/>
                      </a:solidFill>
                      <a:round/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sz="1100" b="1" i="0" u="none" strike="noStrike" cap="none" spc="0">
                        <a:solidFill/>
                        <a:latin typeface="Times New Roman"/>
                        <a:cs typeface="Times New Roman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100" b="1" i="0" u="none" strike="noStrike" cap="none" spc="0">
                          <a:solidFill/>
                          <a:latin typeface="Times New Roman"/>
                          <a:ea typeface="Times New Roman"/>
                          <a:cs typeface="Times New Roman"/>
                        </a:rPr>
                        <a:t>Всего, ед.</a:t>
                      </a:r>
                      <a:endParaRPr sz="1100" b="1" i="0" u="none" strike="noStrike" cap="none" spc="0">
                        <a:solidFill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92367"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b="0" i="0" u="none" strike="noStrike" cap="none" spc="0">
                          <a:solidFill/>
                          <a:latin typeface="Times New Roman"/>
                          <a:ea typeface="Times New Roman"/>
                          <a:cs typeface="Times New Roman"/>
                        </a:rPr>
                        <a:t>Лифты</a:t>
                      </a:r>
                      <a:endParaRPr lang="ru-RU" sz="1000" b="0" i="0" u="none" strike="noStrike" cap="none" spc="0">
                        <a:solidFill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  <a:round/>
                    </a:lnR>
                    <a:lnT w="12699" algn="ctr">
                      <a:solidFill>
                        <a:srgbClr val="000000"/>
                      </a:solidFill>
                      <a:round/>
                    </a:lnT>
                    <a:lnB w="12699" algn="ctr">
                      <a:solidFill>
                        <a:srgbClr val="000000"/>
                      </a:solidFill>
                      <a:round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b="0" i="0" u="none" strike="noStrike" cap="none" spc="0">
                          <a:solidFill/>
                          <a:latin typeface="Times New Roman"/>
                          <a:ea typeface="Times New Roman"/>
                          <a:cs typeface="Times New Roman"/>
                        </a:rPr>
                        <a:t>35838</a:t>
                      </a:r>
                      <a:endParaRPr lang="ru-RU" sz="1000" b="0" i="0" u="none" strike="noStrike" cap="none" spc="0">
                        <a:solidFill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  <a:round/>
                    </a:lnR>
                    <a:lnT w="12699" algn="ctr">
                      <a:solidFill>
                        <a:srgbClr val="000000"/>
                      </a:solidFill>
                      <a:round/>
                    </a:lnT>
                    <a:lnB w="12699" algn="ctr">
                      <a:solidFill>
                        <a:srgbClr val="000000"/>
                      </a:solidFill>
                      <a:round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92367"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b="0" i="0" u="none" strike="noStrike" cap="none" spc="0">
                          <a:solidFill/>
                          <a:latin typeface="Times New Roman"/>
                          <a:ea typeface="Times New Roman"/>
                          <a:cs typeface="Times New Roman"/>
                        </a:rPr>
                        <a:t>Платформы подъемные для инвалидов</a:t>
                      </a:r>
                      <a:endParaRPr lang="ru-RU" sz="1000" b="0" i="0" u="none" strike="noStrike" cap="none" spc="0">
                        <a:solidFill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  <a:round/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  <a:round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b="0" i="0" u="none" strike="noStrike" cap="none" spc="0">
                          <a:solidFill/>
                          <a:latin typeface="Times New Roman"/>
                          <a:ea typeface="Times New Roman"/>
                          <a:cs typeface="Times New Roman"/>
                        </a:rPr>
                        <a:t>269</a:t>
                      </a:r>
                      <a:endParaRPr lang="ru-RU" sz="1000" b="0" i="0" u="none" strike="noStrike" cap="none" spc="0">
                        <a:solidFill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  <a:round/>
                    </a:lnR>
                    <a:lnT w="12699" algn="ctr">
                      <a:solidFill>
                        <a:srgbClr val="000000"/>
                      </a:solidFill>
                      <a:round/>
                    </a:lnT>
                    <a:lnB w="12699" algn="ctr">
                      <a:solidFill>
                        <a:srgbClr val="000000"/>
                      </a:solidFill>
                      <a:round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92367"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b="0" i="0" u="none" strike="noStrike" cap="none" spc="0">
                          <a:solidFill/>
                          <a:latin typeface="Times New Roman"/>
                          <a:ea typeface="Times New Roman"/>
                          <a:cs typeface="Times New Roman"/>
                        </a:rPr>
                        <a:t>Эскалаторы (вне метрополитенов)</a:t>
                      </a:r>
                      <a:endParaRPr lang="ru-RU" sz="1000" b="0" i="0" u="none" strike="noStrike" cap="none" spc="0">
                        <a:solidFill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b="0" i="0" u="none" strike="noStrike" cap="none" spc="0">
                          <a:solidFill/>
                          <a:latin typeface="Times New Roman"/>
                          <a:ea typeface="Times New Roman"/>
                          <a:cs typeface="Times New Roman"/>
                        </a:rPr>
                        <a:t>713</a:t>
                      </a:r>
                      <a:endParaRPr lang="ru-RU" sz="1000" b="0" i="0" u="none" strike="noStrike" cap="none" spc="0">
                        <a:solidFill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72572"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b="0" i="0" u="none" strike="noStrike" cap="none" spc="0">
                          <a:solidFill/>
                          <a:latin typeface="Times New Roman"/>
                          <a:ea typeface="Times New Roman"/>
                          <a:cs typeface="Times New Roman"/>
                        </a:rPr>
                        <a:t>Пассажирские конвейеры (движущиеся пешеходные дорожки)</a:t>
                      </a:r>
                      <a:endParaRPr lang="ru-RU" sz="1000" b="0" i="0" u="none" strike="noStrike" cap="none" spc="0">
                        <a:solidFill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b="0" i="0" u="none" strike="noStrike" cap="none" spc="0">
                          <a:solidFill/>
                          <a:latin typeface="Times New Roman"/>
                          <a:ea typeface="Times New Roman"/>
                          <a:cs typeface="Times New Roman"/>
                        </a:rPr>
                        <a:t>279</a:t>
                      </a:r>
                      <a:endParaRPr lang="ru-RU" sz="1000" b="0" i="0" u="none" strike="noStrike" cap="none" spc="0">
                        <a:solidFill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72572"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000" b="0" i="0" u="none" strike="noStrike" cap="none" spc="0">
                        <a:solidFill/>
                        <a:latin typeface="Times New Roman"/>
                        <a:cs typeface="Times New Roman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000" b="0" i="0" u="none" strike="noStrike" cap="none" spc="0">
                        <a:solidFill/>
                        <a:latin typeface="Times New Roman"/>
                        <a:cs typeface="Times New Roman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b="0" i="0" u="none" strike="noStrike" cap="none" spc="0">
                          <a:solidFill/>
                          <a:latin typeface="Times New Roman"/>
                          <a:ea typeface="Times New Roman"/>
                          <a:cs typeface="Times New Roman"/>
                        </a:rPr>
                        <a:t>Итого опасных технических устройств зданий и сооружений</a:t>
                      </a:r>
                      <a:endParaRPr lang="ru-RU" sz="1000" b="0" i="0" u="none" strike="noStrike" cap="none" spc="0">
                        <a:solidFill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000" b="0" i="0" u="none" strike="noStrike" cap="none" spc="0">
                        <a:solidFill/>
                        <a:latin typeface="Times New Roman"/>
                        <a:cs typeface="Times New Roman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b="0" i="0" u="none" strike="noStrike" cap="none" spc="0">
                          <a:solidFill/>
                          <a:latin typeface="Times New Roman"/>
                          <a:ea typeface="Times New Roman"/>
                          <a:cs typeface="Times New Roman"/>
                        </a:rPr>
                        <a:t>37099</a:t>
                      </a:r>
                      <a:endParaRPr lang="ru-RU" sz="1000" b="0" i="0" u="none" strike="noStrike" cap="none" spc="0">
                        <a:solidFill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91661091" name="Рисунок 2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00942" y="488700"/>
            <a:ext cx="1066799" cy="1136746"/>
          </a:xfrm>
          <a:prstGeom prst="rect">
            <a:avLst/>
          </a:prstGeom>
        </p:spPr>
      </p:pic>
      <p:graphicFrame>
        <p:nvGraphicFramePr>
          <p:cNvPr id="450778759" name=""/>
          <p:cNvGraphicFramePr>
            <a:graphicFrameLocks xmlns:a="http://schemas.openxmlformats.org/drawingml/2006/main"/>
          </p:cNvGraphicFramePr>
          <p:nvPr/>
        </p:nvGraphicFramePr>
        <p:xfrm>
          <a:off x="4206958" y="2801937"/>
          <a:ext cx="4160682" cy="268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push dir="r"/>
      </p:transition>
    </mc:Choice>
    <mc:Fallback>
      <p:transition spd="slow" advClick="1">
        <p:push dir="r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  <a:alphaModFix amt="52000"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5914106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2200" b="1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Аварийность и травматизм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42548385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457200" y="2094630"/>
            <a:ext cx="8229600" cy="2842493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25000" lnSpcReduction="15000"/>
          </a:bodyPr>
          <a:lstStyle/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sz="72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В 2024 году на территориях субъектов Российской Федерации </a:t>
            </a:r>
            <a:r>
              <a:rPr lang="ru-RU" sz="7200" b="1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поднадзорных Управлению произошло 2 аварии при эксплуатации подъемных сооружений:</a:t>
            </a:r>
            <a:endParaRPr sz="7200" b="1" i="0" u="none" strike="noStrike" cap="none" spc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ru-RU" sz="3600" b="0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ru-RU" sz="72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11.03.2024 в АО «Сетевая компания Алтайкрайэнерго», филиал «Бийские межрайонные сети» при опускании люльки произошел отрыв стрелы от поворотной платформы по сварке</a:t>
            </a:r>
            <a:r>
              <a:rPr lang="ru-RU" sz="72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7200" b="0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ru-RU" sz="7200" b="0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ru-RU" sz="72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28.07.2024 в ИП Лусников О.В. при порыве ветра произошло движение стоящего неработающего</a:t>
            </a:r>
            <a:r>
              <a:rPr lang="ru-RU" sz="72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башенного крана и схода с рельс ходовых тележек с последующим падением башенного крана вдоль крановых путей.</a:t>
            </a:r>
            <a:endParaRPr sz="12000"/>
          </a:p>
        </p:txBody>
      </p:sp>
      <p:sp>
        <p:nvSpPr>
          <p:cNvPr id="970321055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656C0DE-042B-8589-03AA-B50CF138BBC2}" type="slidenum">
              <a:rPr lang="ru-RU"/>
              <a:t/>
            </a:fld>
            <a:endParaRPr lang="ru-RU"/>
          </a:p>
        </p:txBody>
      </p:sp>
      <p:pic>
        <p:nvPicPr>
          <p:cNvPr id="1574174781" name="Рисунок 2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00942" y="488700"/>
            <a:ext cx="1066799" cy="11367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push dir="r"/>
      </p:transition>
    </mc:Choice>
    <mc:Fallback>
      <p:transition spd="slow" advClick="1">
        <p:push dir="r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  <a:alphaModFix amt="52000"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28188718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2755124" y="413791"/>
            <a:ext cx="6281370" cy="1143000"/>
          </a:xfrm>
        </p:spPr>
        <p:txBody>
          <a:bodyPr/>
          <a:lstStyle/>
          <a:p>
            <a:pPr>
              <a:defRPr/>
            </a:pPr>
            <a:r>
              <a:rPr lang="ru-RU" sz="22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Авария в </a:t>
            </a:r>
            <a:r>
              <a:rPr sz="22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АО «Сетевая компания Алтайкрайэнерго», филиал «Бийские межрайонные сети»</a:t>
            </a:r>
            <a:endParaRPr sz="4800" b="1"/>
          </a:p>
        </p:txBody>
      </p:sp>
      <p:sp>
        <p:nvSpPr>
          <p:cNvPr id="193900124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7C87ECE-BA59-23E9-16FA-A34D2830CD17}" type="slidenum">
              <a:rPr lang="ru-RU"/>
              <a:t/>
            </a:fld>
            <a:endParaRPr lang="ru-RU"/>
          </a:p>
        </p:txBody>
      </p:sp>
      <p:pic>
        <p:nvPicPr>
          <p:cNvPr id="992505959" name="Рисунок 2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00942" y="488700"/>
            <a:ext cx="1066799" cy="1136746"/>
          </a:xfrm>
          <a:prstGeom prst="rect">
            <a:avLst/>
          </a:prstGeom>
        </p:spPr>
      </p:pic>
      <p:pic>
        <p:nvPicPr>
          <p:cNvPr id="546399075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5235466" y="1706562"/>
            <a:ext cx="3691191" cy="2784168"/>
          </a:xfrm>
          <a:prstGeom prst="rect">
            <a:avLst/>
          </a:prstGeom>
          <a:ln w="6349">
            <a:solidFill>
              <a:schemeClr val="accent1">
                <a:lumMod val="50196"/>
              </a:schemeClr>
            </a:solidFill>
            <a:prstDash val="solid"/>
          </a:ln>
        </p:spPr>
      </p:pic>
      <p:pic>
        <p:nvPicPr>
          <p:cNvPr id="1938178063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205332" y="2166937"/>
            <a:ext cx="3788042" cy="3943289"/>
          </a:xfrm>
          <a:prstGeom prst="rect">
            <a:avLst/>
          </a:prstGeom>
          <a:ln w="6349">
            <a:solidFill>
              <a:schemeClr val="accent1">
                <a:lumMod val="50196"/>
              </a:schemeClr>
            </a:solidFill>
            <a:prstDash val="solid"/>
          </a:ln>
        </p:spPr>
      </p:pic>
      <p:pic>
        <p:nvPicPr>
          <p:cNvPr id="1651955042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4215624" y="4604604"/>
            <a:ext cx="2793999" cy="1934307"/>
          </a:xfrm>
          <a:prstGeom prst="rect">
            <a:avLst/>
          </a:prstGeom>
          <a:ln w="6349">
            <a:solidFill>
              <a:schemeClr val="accent1">
                <a:lumMod val="50196"/>
              </a:schemeClr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push dir="r"/>
      </p:transition>
    </mc:Choice>
    <mc:Fallback>
      <p:transition spd="slow" advClick="1">
        <p:push dir="r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  <a:alphaModFix amt="52000"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8499229" name="Заголовок 1"/>
          <p:cNvSpPr>
            <a:spLocks noGrp="1"/>
          </p:cNvSpPr>
          <p:nvPr>
            <p:ph type="title"/>
          </p:nvPr>
        </p:nvSpPr>
        <p:spPr bwMode="auto">
          <a:xfrm>
            <a:off x="1952352" y="413791"/>
            <a:ext cx="7211143" cy="1143000"/>
          </a:xfrm>
        </p:spPr>
        <p:txBody>
          <a:bodyPr/>
          <a:lstStyle/>
          <a:p>
            <a:pPr>
              <a:defRPr/>
            </a:pPr>
            <a:r>
              <a:rPr lang="ru-RU" sz="2200" b="1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Авария</a:t>
            </a:r>
            <a:r>
              <a:rPr lang="ru-RU" sz="2200" b="1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</a:t>
            </a:r>
            <a:r>
              <a:rPr sz="22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ИП Лусников О.В.</a:t>
            </a:r>
            <a:endParaRPr sz="2400"/>
          </a:p>
        </p:txBody>
      </p:sp>
      <p:sp>
        <p:nvSpPr>
          <p:cNvPr id="1394650717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00DBD39-9557-DC6A-E2CD-916678FA33EE}" type="slidenum">
              <a:rPr lang="ru-RU"/>
              <a:t/>
            </a:fld>
            <a:endParaRPr lang="ru-RU"/>
          </a:p>
        </p:txBody>
      </p:sp>
      <p:pic>
        <p:nvPicPr>
          <p:cNvPr id="585272693" name="Рисунок 2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00942" y="488700"/>
            <a:ext cx="1066799" cy="1136746"/>
          </a:xfrm>
          <a:prstGeom prst="rect">
            <a:avLst/>
          </a:prstGeom>
        </p:spPr>
      </p:pic>
      <p:pic>
        <p:nvPicPr>
          <p:cNvPr id="1029661785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295123" y="2500312"/>
            <a:ext cx="4262550" cy="3198812"/>
          </a:xfrm>
          <a:prstGeom prst="rect">
            <a:avLst/>
          </a:prstGeom>
          <a:ln w="6349">
            <a:solidFill>
              <a:schemeClr val="accent1">
                <a:lumMod val="50196"/>
              </a:schemeClr>
            </a:solidFill>
            <a:prstDash val="solid"/>
          </a:ln>
        </p:spPr>
      </p:pic>
      <p:pic>
        <p:nvPicPr>
          <p:cNvPr id="1822997607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4762887" y="1764745"/>
            <a:ext cx="3580624" cy="4774166"/>
          </a:xfrm>
          <a:prstGeom prst="rect">
            <a:avLst/>
          </a:prstGeom>
          <a:ln w="6349">
            <a:solidFill>
              <a:schemeClr val="accent1">
                <a:lumMod val="50196"/>
              </a:schemeClr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push dir="r"/>
      </p:transition>
    </mc:Choice>
    <mc:Fallback>
      <p:transition spd="slow" advClick="1">
        <p:push dir="r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  <a:alphaModFix amt="52000"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82388046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2397491" y="413791"/>
            <a:ext cx="6233745" cy="1143000"/>
          </a:xfrm>
        </p:spPr>
        <p:txBody>
          <a:bodyPr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200" b="1" i="0" u="none" strike="noStrike" cap="none" spc="0">
                <a:solidFill/>
                <a:latin typeface="Times New Roman"/>
                <a:ea typeface="Times New Roman"/>
                <a:cs typeface="Times New Roman"/>
              </a:rPr>
              <a:t>Аварийность и травматизм</a:t>
            </a:r>
            <a:endParaRPr b="1"/>
          </a:p>
        </p:txBody>
      </p:sp>
      <p:sp>
        <p:nvSpPr>
          <p:cNvPr id="1525437291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713E51-FD0D-43CB-9427-8E7C4A080B2A}" type="slidenum">
              <a:rPr lang="ru-RU"/>
              <a:t/>
            </a:fld>
            <a:endParaRPr lang="ru-RU"/>
          </a:p>
        </p:txBody>
      </p:sp>
      <p:pic>
        <p:nvPicPr>
          <p:cNvPr id="2057392236" name="Рисунок 2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00942" y="488700"/>
            <a:ext cx="1066799" cy="1136746"/>
          </a:xfrm>
          <a:prstGeom prst="rect">
            <a:avLst/>
          </a:prstGeom>
        </p:spPr>
      </p:pic>
      <p:sp>
        <p:nvSpPr>
          <p:cNvPr id="821826153" name=""/>
          <p:cNvSpPr/>
          <p:nvPr/>
        </p:nvSpPr>
        <p:spPr bwMode="auto">
          <a:xfrm flipH="0" flipV="0">
            <a:off x="604062" y="2407559"/>
            <a:ext cx="8186267" cy="335315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1800" b="1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При эксплуатации опасных технических устройств зданий и сооружений в 2024 году произошла 1 авария с</a:t>
            </a:r>
            <a:r>
              <a:rPr lang="ru-RU" sz="1800" b="1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несчастным случаем со смертельным исходом</a:t>
            </a:r>
            <a:r>
              <a:rPr lang="ru-RU" sz="2200" b="1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2200" b="1" i="0" u="none" strike="noStrike" cap="none" spc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ru-RU" sz="2600" b="0" i="0" u="none" strike="noStrike" cap="none" spc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09.10.2024 в ООО «Новосибирский мелькомбинат № 1» на первом этаже трехэтажного здания склада № 1 при въезде электропогрузчика в кабину лифта на первом этаже склада №1 кабина лифта начала движение вверх, в следствии чего грузчик склада готовой продукции был зажат между опорной балкой верхней части портала и электропогрузчиком, заехавшим наполовину в кабину лифта.</a:t>
            </a:r>
            <a:endParaRPr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ru-RU" sz="2200" b="0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push dir="r"/>
      </p:transition>
    </mc:Choice>
    <mc:Fallback>
      <p:transition spd="slow" advClick="1">
        <p:push dir="r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  <a:alphaModFix amt="52000"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6611804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2778937" y="413791"/>
            <a:ext cx="6257558" cy="1143000"/>
          </a:xfrm>
        </p:spPr>
        <p:txBody>
          <a:bodyPr/>
          <a:lstStyle/>
          <a:p>
            <a:pPr>
              <a:defRPr/>
            </a:pPr>
            <a:r>
              <a:rPr sz="22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Деятельность при осуществлении контрольной (надзорной) деятельности.</a:t>
            </a:r>
            <a:endParaRPr/>
          </a:p>
        </p:txBody>
      </p:sp>
      <p:sp>
        <p:nvSpPr>
          <p:cNvPr id="879694592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457200" y="2618505"/>
            <a:ext cx="8229600" cy="2794869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0" indent="0" algn="just">
              <a:buFont typeface="Arial"/>
              <a:buNone/>
              <a:defRPr/>
            </a:pP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Главной задачей федеральной службы и Сибирского управления является снижение аварийности и травматизма на поднадзорных объектах. Проведя анализ причин допущенных аварий, установлено, что нарушения, допускаемые при производстве работ и приведшие к авариям и несчастным случаям, идентичны. </a:t>
            </a:r>
            <a:endParaRPr sz="4800"/>
          </a:p>
          <a:p>
            <a:pPr marL="0" indent="0" algn="just">
              <a:buFont typeface="Arial"/>
              <a:buNone/>
              <a:defRPr/>
            </a:pP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Среди них: неисправности технических устройств или неисправности (отсутствие) приборов безопасности, неэффективный производственный контроль, нарушение технологической и трудовой дисциплины, неправильные или несогласованные действия обслуживающего персонала, неправильная организация производства работ.</a:t>
            </a:r>
            <a:endParaRPr sz="4800"/>
          </a:p>
        </p:txBody>
      </p:sp>
      <p:sp>
        <p:nvSpPr>
          <p:cNvPr id="169176710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D6EE97A-4496-7FFF-A41C-EE444771D110}" type="slidenum">
              <a:rPr lang="ru-RU"/>
              <a:t/>
            </a:fld>
            <a:endParaRPr lang="ru-RU"/>
          </a:p>
        </p:txBody>
      </p:sp>
      <p:pic>
        <p:nvPicPr>
          <p:cNvPr id="1501112129" name="Рисунок 2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00942" y="488700"/>
            <a:ext cx="1066799" cy="11367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push dir="r"/>
      </p:transition>
    </mc:Choice>
    <mc:Fallback>
      <p:transition spd="slow" advClick="1">
        <p:push dir="r"/>
      </p:transition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sinie-rombi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sinie-rombi</Template>
  <TotalTime>0</TotalTime>
  <Words>0</Words>
  <Application>Р7-Офис/2024.4.1.625</Application>
  <DocSecurity>0</DocSecurity>
  <PresentationFormat>Экран (4:3)</PresentationFormat>
  <Paragraphs>0</Paragraphs>
  <Slides>12</Slides>
  <Notes>12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надзорной деятельности за 2022 год на территории Алтайского края и Республики Алтай</dc:title>
  <dc:subject/>
  <dc:creator>Глушкова Алиса Игоревна</dc:creator>
  <cp:keywords/>
  <dc:description/>
  <dc:identifier/>
  <dc:language/>
  <cp:lastModifiedBy/>
  <cp:revision>185</cp:revision>
  <dcterms:created xsi:type="dcterms:W3CDTF">2023-03-14T03:21:23Z</dcterms:created>
  <dcterms:modified xsi:type="dcterms:W3CDTF">2025-05-20T02:39:17Z</dcterms:modified>
  <cp:category/>
  <cp:contentStatus/>
  <cp:version/>
</cp:coreProperties>
</file>